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5" r:id="rId1"/>
  </p:sldMasterIdLst>
  <p:sldIdLst>
    <p:sldId id="256" r:id="rId2"/>
    <p:sldId id="257" r:id="rId3"/>
    <p:sldId id="258" r:id="rId4"/>
    <p:sldId id="259" r:id="rId5"/>
    <p:sldId id="260" r:id="rId6"/>
    <p:sldId id="261" r:id="rId7"/>
    <p:sldId id="262" r:id="rId8"/>
    <p:sldId id="263" r:id="rId9"/>
    <p:sldId id="265" r:id="rId10"/>
    <p:sldId id="264" r:id="rId11"/>
    <p:sldId id="266" r:id="rId12"/>
    <p:sldId id="270" r:id="rId13"/>
    <p:sldId id="267" r:id="rId14"/>
    <p:sldId id="271" r:id="rId15"/>
    <p:sldId id="268" r:id="rId16"/>
    <p:sldId id="272" r:id="rId17"/>
    <p:sldId id="276" r:id="rId18"/>
    <p:sldId id="274" r:id="rId19"/>
    <p:sldId id="277" r:id="rId20"/>
    <p:sldId id="275"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2" autoAdjust="0"/>
    <p:restoredTop sz="94660"/>
  </p:normalViewPr>
  <p:slideViewPr>
    <p:cSldViewPr snapToGrid="0">
      <p:cViewPr varScale="1">
        <p:scale>
          <a:sx n="71" d="100"/>
          <a:sy n="71"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png>
</file>

<file path=ppt/media/image11.png>
</file>

<file path=ppt/media/image12.jpeg>
</file>

<file path=ppt/media/image13.png>
</file>

<file path=ppt/media/image14.png>
</file>

<file path=ppt/media/image15.jpe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t>10/11/2024</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26966081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10/11/2024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762834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10/11/2024</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B618960-8005-486C-9A75-10CB2AAC16F9}"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7551067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10/11/2024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2819746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10/11/2024</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B618960-8005-486C-9A75-10CB2AAC16F9}"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2065230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10/11/2024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41331386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t>10/11/2024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10266932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t>10/11/2024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9270823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t>10/11/2024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40639100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10/11/2024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25988422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3A1C593-65D0-4073-BCC9-577B9352EA97}" type="datetimeFigureOut">
              <a:rPr lang="en-US" smtClean="0"/>
              <a:t>10/11/2024</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21431349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3A1C593-65D0-4073-BCC9-577B9352EA97}" type="datetimeFigureOut">
              <a:rPr lang="en-US" smtClean="0"/>
              <a:t>10/11/2024</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37901371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3A1C593-65D0-4073-BCC9-577B9352EA97}" type="datetimeFigureOut">
              <a:rPr lang="en-US" smtClean="0"/>
              <a:t>10/11/2024</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22597058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10/11/2024</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29225133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10/11/2024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23156312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10/11/2024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3417933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a:solidFill>
            <a:schemeClr val="accent1">
              <a:lumMod val="75000"/>
              <a:alpha val="40000"/>
            </a:schemeClr>
          </a:solidFill>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10" name="Group 9"/>
          <p:cNvGrpSpPr/>
          <p:nvPr/>
        </p:nvGrpSpPr>
        <p:grpSpPr>
          <a:xfrm>
            <a:off x="27221" y="-30"/>
            <a:ext cx="2356674" cy="6853283"/>
            <a:chOff x="6627813" y="195452"/>
            <a:chExt cx="1952625" cy="5678299"/>
          </a:xfrm>
          <a:solidFill>
            <a:schemeClr val="accent1"/>
          </a:solidFill>
        </p:grpSpPr>
        <p:sp>
          <p:nvSpPr>
            <p:cNvPr id="11" name="Freeform 27"/>
            <p:cNvSpPr/>
            <p:nvPr/>
          </p:nvSpPr>
          <p:spPr bwMode="auto">
            <a:xfrm>
              <a:off x="6627813" y="195452"/>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7" name="Rectangle 6"/>
          <p:cNvSpPr/>
          <p:nvPr/>
        </p:nvSpPr>
        <p:spPr>
          <a:xfrm>
            <a:off x="0" y="0"/>
            <a:ext cx="18288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63A1C593-65D0-4073-BCC9-577B9352EA97}" type="datetimeFigureOut">
              <a:rPr lang="en-US" smtClean="0"/>
              <a:t>10/11/2024</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9B618960-8005-486C-9A75-10CB2AAC16F9}" type="slidenum">
              <a:rPr lang="en-US" smtClean="0"/>
              <a:t>‹#›</a:t>
            </a:fld>
            <a:endParaRPr lang="en-US"/>
          </a:p>
        </p:txBody>
      </p:sp>
    </p:spTree>
    <p:extLst>
      <p:ext uri="{BB962C8B-B14F-4D97-AF65-F5344CB8AC3E}">
        <p14:creationId xmlns:p14="http://schemas.microsoft.com/office/powerpoint/2010/main" val="1985223717"/>
      </p:ext>
    </p:extLst>
  </p:cSld>
  <p:clrMap bg1="dk1" tx1="lt1" bg2="dk2" tx2="lt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 id="2147483758" r:id="rId13"/>
    <p:sldLayoutId id="2147483759" r:id="rId14"/>
    <p:sldLayoutId id="2147483760" r:id="rId15"/>
    <p:sldLayoutId id="2147483761"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1819" y="322728"/>
            <a:ext cx="5085227" cy="5903260"/>
          </a:xfrm>
        </p:spPr>
        <p:txBody>
          <a:bodyPr anchor="ctr">
            <a:normAutofit/>
          </a:bodyPr>
          <a:lstStyle/>
          <a:p>
            <a:pPr algn="ctr"/>
            <a:r>
              <a:rPr lang="en-US" dirty="0">
                <a:latin typeface="Algerian" panose="04020705040A02060702" pitchFamily="82" charset="0"/>
              </a:rPr>
              <a:t>IMPACT OF REMOTE WORK ON MENTAL HEALTH</a:t>
            </a:r>
          </a:p>
        </p:txBody>
      </p:sp>
      <p:sp>
        <p:nvSpPr>
          <p:cNvPr id="8" name="Freeform: Shape 7">
            <a:extLst>
              <a:ext uri="{FF2B5EF4-FFF2-40B4-BE49-F238E27FC236}">
                <a16:creationId xmlns:a16="http://schemas.microsoft.com/office/drawing/2014/main" id="{E7382589-E7CD-9447-03F3-490A59207265}"/>
              </a:ext>
            </a:extLst>
          </p:cNvPr>
          <p:cNvSpPr/>
          <p:nvPr/>
        </p:nvSpPr>
        <p:spPr>
          <a:xfrm flipH="1">
            <a:off x="5957046" y="0"/>
            <a:ext cx="6234953" cy="6858000"/>
          </a:xfrm>
          <a:custGeom>
            <a:avLst/>
            <a:gdLst>
              <a:gd name="connsiteX0" fmla="*/ 0 w 6095998"/>
              <a:gd name="connsiteY0" fmla="*/ 0 h 6858000"/>
              <a:gd name="connsiteX1" fmla="*/ 3047999 w 6095998"/>
              <a:gd name="connsiteY1" fmla="*/ 0 h 6858000"/>
              <a:gd name="connsiteX2" fmla="*/ 3052482 w 6095998"/>
              <a:gd name="connsiteY2" fmla="*/ 0 h 6858000"/>
              <a:gd name="connsiteX3" fmla="*/ 3052482 w 6095998"/>
              <a:gd name="connsiteY3" fmla="*/ 128 h 6858000"/>
              <a:gd name="connsiteX4" fmla="*/ 3204849 w 6095998"/>
              <a:gd name="connsiteY4" fmla="*/ 4462 h 6858000"/>
              <a:gd name="connsiteX5" fmla="*/ 6095998 w 6095998"/>
              <a:gd name="connsiteY5" fmla="*/ 3429000 h 6858000"/>
              <a:gd name="connsiteX6" fmla="*/ 3204849 w 6095998"/>
              <a:gd name="connsiteY6" fmla="*/ 6853538 h 6858000"/>
              <a:gd name="connsiteX7" fmla="*/ 3052482 w 6095998"/>
              <a:gd name="connsiteY7" fmla="*/ 6857873 h 6858000"/>
              <a:gd name="connsiteX8" fmla="*/ 3052482 w 6095998"/>
              <a:gd name="connsiteY8" fmla="*/ 6858000 h 6858000"/>
              <a:gd name="connsiteX9" fmla="*/ 3047999 w 6095998"/>
              <a:gd name="connsiteY9" fmla="*/ 6858000 h 6858000"/>
              <a:gd name="connsiteX10" fmla="*/ 0 w 6095998"/>
              <a:gd name="connsiteY10" fmla="*/ 6858000 h 6858000"/>
              <a:gd name="connsiteX11" fmla="*/ 0 w 6095998"/>
              <a:gd name="connsiteY11" fmla="*/ 3429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95998" h="6858000">
                <a:moveTo>
                  <a:pt x="0" y="0"/>
                </a:moveTo>
                <a:lnTo>
                  <a:pt x="3047999" y="0"/>
                </a:lnTo>
                <a:lnTo>
                  <a:pt x="3052482" y="0"/>
                </a:lnTo>
                <a:lnTo>
                  <a:pt x="3052482" y="128"/>
                </a:lnTo>
                <a:lnTo>
                  <a:pt x="3204849" y="4462"/>
                </a:lnTo>
                <a:cubicBezTo>
                  <a:pt x="4815319" y="96301"/>
                  <a:pt x="6095998" y="1594397"/>
                  <a:pt x="6095998" y="3429000"/>
                </a:cubicBezTo>
                <a:cubicBezTo>
                  <a:pt x="6095998" y="5263603"/>
                  <a:pt x="4815319" y="6761699"/>
                  <a:pt x="3204849" y="6853538"/>
                </a:cubicBezTo>
                <a:lnTo>
                  <a:pt x="3052482" y="6857873"/>
                </a:lnTo>
                <a:lnTo>
                  <a:pt x="3052482" y="6858000"/>
                </a:lnTo>
                <a:lnTo>
                  <a:pt x="3047999" y="6858000"/>
                </a:lnTo>
                <a:lnTo>
                  <a:pt x="0" y="6858000"/>
                </a:lnTo>
                <a:lnTo>
                  <a:pt x="0" y="3429000"/>
                </a:lnTo>
                <a:close/>
              </a:path>
            </a:pathLst>
          </a:cu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Tree>
    <p:extLst>
      <p:ext uri="{BB962C8B-B14F-4D97-AF65-F5344CB8AC3E}">
        <p14:creationId xmlns:p14="http://schemas.microsoft.com/office/powerpoint/2010/main" val="30720133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901D2-C45A-ADB4-C639-3DE6E375C955}"/>
              </a:ext>
            </a:extLst>
          </p:cNvPr>
          <p:cNvSpPr>
            <a:spLocks noGrp="1"/>
          </p:cNvSpPr>
          <p:nvPr>
            <p:ph type="title"/>
          </p:nvPr>
        </p:nvSpPr>
        <p:spPr>
          <a:xfrm>
            <a:off x="2592925" y="624110"/>
            <a:ext cx="8911687" cy="599572"/>
          </a:xfrm>
        </p:spPr>
        <p:txBody>
          <a:bodyPr>
            <a:normAutofit/>
          </a:bodyPr>
          <a:lstStyle/>
          <a:p>
            <a:pPr algn="ctr"/>
            <a:r>
              <a:rPr lang="en-US" sz="2400" dirty="0">
                <a:latin typeface="Georgia" panose="02040502050405020303" pitchFamily="18" charset="0"/>
              </a:rPr>
              <a:t>Column Chart</a:t>
            </a:r>
            <a:endParaRPr lang="en-IN" sz="2400" dirty="0">
              <a:latin typeface="Georgia" panose="02040502050405020303" pitchFamily="18" charset="0"/>
            </a:endParaRPr>
          </a:p>
        </p:txBody>
      </p:sp>
      <p:pic>
        <p:nvPicPr>
          <p:cNvPr id="5" name="Content Placeholder 4">
            <a:extLst>
              <a:ext uri="{FF2B5EF4-FFF2-40B4-BE49-F238E27FC236}">
                <a16:creationId xmlns:a16="http://schemas.microsoft.com/office/drawing/2014/main" id="{AD7399C5-4F34-4589-1614-AC0B1220A1A2}"/>
              </a:ext>
            </a:extLst>
          </p:cNvPr>
          <p:cNvPicPr>
            <a:picLocks noGrp="1" noChangeAspect="1"/>
          </p:cNvPicPr>
          <p:nvPr>
            <p:ph idx="1"/>
          </p:nvPr>
        </p:nvPicPr>
        <p:blipFill>
          <a:blip r:embed="rId2"/>
          <a:stretch>
            <a:fillRect/>
          </a:stretch>
        </p:blipFill>
        <p:spPr>
          <a:xfrm>
            <a:off x="2702859" y="1972235"/>
            <a:ext cx="7971249" cy="4520282"/>
          </a:xfrm>
        </p:spPr>
      </p:pic>
      <p:sp>
        <p:nvSpPr>
          <p:cNvPr id="6" name="Title 1">
            <a:extLst>
              <a:ext uri="{FF2B5EF4-FFF2-40B4-BE49-F238E27FC236}">
                <a16:creationId xmlns:a16="http://schemas.microsoft.com/office/drawing/2014/main" id="{9B067F71-5D33-794B-24ED-B5D9315D5EC4}"/>
              </a:ext>
            </a:extLst>
          </p:cNvPr>
          <p:cNvSpPr txBox="1">
            <a:spLocks/>
          </p:cNvSpPr>
          <p:nvPr/>
        </p:nvSpPr>
        <p:spPr>
          <a:xfrm>
            <a:off x="2702859" y="1223682"/>
            <a:ext cx="8911687" cy="599572"/>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2000" dirty="0">
                <a:latin typeface="Georgia" panose="02040502050405020303" pitchFamily="18" charset="0"/>
              </a:rPr>
              <a:t>A Column Chart representing domain wise count of employees</a:t>
            </a:r>
            <a:endParaRPr lang="en-IN" sz="2000" dirty="0">
              <a:latin typeface="Georgia" panose="02040502050405020303" pitchFamily="18" charset="0"/>
            </a:endParaRPr>
          </a:p>
        </p:txBody>
      </p:sp>
    </p:spTree>
    <p:extLst>
      <p:ext uri="{BB962C8B-B14F-4D97-AF65-F5344CB8AC3E}">
        <p14:creationId xmlns:p14="http://schemas.microsoft.com/office/powerpoint/2010/main" val="5809398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D0E58-6E84-C410-BCFD-80DD8B375A3C}"/>
              </a:ext>
            </a:extLst>
          </p:cNvPr>
          <p:cNvSpPr>
            <a:spLocks noGrp="1"/>
          </p:cNvSpPr>
          <p:nvPr>
            <p:ph type="title"/>
          </p:nvPr>
        </p:nvSpPr>
        <p:spPr>
          <a:xfrm>
            <a:off x="2592925" y="624110"/>
            <a:ext cx="8911687" cy="599572"/>
          </a:xfrm>
        </p:spPr>
        <p:txBody>
          <a:bodyPr>
            <a:normAutofit/>
          </a:bodyPr>
          <a:lstStyle/>
          <a:p>
            <a:pPr algn="ctr"/>
            <a:r>
              <a:rPr lang="en-US" sz="2400" dirty="0">
                <a:latin typeface="Georgia" panose="02040502050405020303" pitchFamily="18" charset="0"/>
              </a:rPr>
              <a:t>Tree-map Chart</a:t>
            </a:r>
            <a:endParaRPr lang="en-IN" sz="2400" dirty="0">
              <a:latin typeface="Georgia" panose="02040502050405020303" pitchFamily="18" charset="0"/>
            </a:endParaRPr>
          </a:p>
        </p:txBody>
      </p:sp>
      <p:pic>
        <p:nvPicPr>
          <p:cNvPr id="9" name="Picture 8">
            <a:extLst>
              <a:ext uri="{FF2B5EF4-FFF2-40B4-BE49-F238E27FC236}">
                <a16:creationId xmlns:a16="http://schemas.microsoft.com/office/drawing/2014/main" id="{2F601743-5DE2-F33B-5723-E0CB3FEBF9C1}"/>
              </a:ext>
            </a:extLst>
          </p:cNvPr>
          <p:cNvPicPr>
            <a:picLocks noChangeAspect="1"/>
          </p:cNvPicPr>
          <p:nvPr/>
        </p:nvPicPr>
        <p:blipFill>
          <a:blip r:embed="rId2"/>
          <a:stretch>
            <a:fillRect/>
          </a:stretch>
        </p:blipFill>
        <p:spPr>
          <a:xfrm>
            <a:off x="2592924" y="2155422"/>
            <a:ext cx="8648817" cy="4429743"/>
          </a:xfrm>
          <a:prstGeom prst="rect">
            <a:avLst/>
          </a:prstGeom>
        </p:spPr>
      </p:pic>
      <p:sp>
        <p:nvSpPr>
          <p:cNvPr id="10" name="Title 1">
            <a:extLst>
              <a:ext uri="{FF2B5EF4-FFF2-40B4-BE49-F238E27FC236}">
                <a16:creationId xmlns:a16="http://schemas.microsoft.com/office/drawing/2014/main" id="{4E9D84B8-0B78-C5F7-CF69-4DD02062E801}"/>
              </a:ext>
            </a:extLst>
          </p:cNvPr>
          <p:cNvSpPr txBox="1">
            <a:spLocks/>
          </p:cNvSpPr>
          <p:nvPr/>
        </p:nvSpPr>
        <p:spPr>
          <a:xfrm>
            <a:off x="2592924" y="1223682"/>
            <a:ext cx="8911687" cy="599572"/>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2000" dirty="0">
                <a:latin typeface="Georgia" panose="02040502050405020303" pitchFamily="18" charset="0"/>
              </a:rPr>
              <a:t>A Tree-map Chart showing employee distribution by mental health condition</a:t>
            </a:r>
            <a:endParaRPr lang="en-IN" sz="2000" dirty="0">
              <a:latin typeface="Georgia" panose="02040502050405020303" pitchFamily="18" charset="0"/>
            </a:endParaRPr>
          </a:p>
        </p:txBody>
      </p:sp>
    </p:spTree>
    <p:extLst>
      <p:ext uri="{BB962C8B-B14F-4D97-AF65-F5344CB8AC3E}">
        <p14:creationId xmlns:p14="http://schemas.microsoft.com/office/powerpoint/2010/main" val="15622005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23477E7C-C30F-F7A6-C489-DC15A2F90054}"/>
              </a:ext>
            </a:extLst>
          </p:cNvPr>
          <p:cNvSpPr>
            <a:spLocks noGrp="1"/>
          </p:cNvSpPr>
          <p:nvPr>
            <p:ph type="title"/>
          </p:nvPr>
        </p:nvSpPr>
        <p:spPr>
          <a:xfrm>
            <a:off x="2592925" y="624110"/>
            <a:ext cx="8911687" cy="586125"/>
          </a:xfrm>
        </p:spPr>
        <p:txBody>
          <a:bodyPr>
            <a:normAutofit/>
          </a:bodyPr>
          <a:lstStyle/>
          <a:p>
            <a:pPr algn="ctr"/>
            <a:r>
              <a:rPr lang="en-US" sz="2400" dirty="0">
                <a:latin typeface="Georgia" panose="02040502050405020303" pitchFamily="18" charset="0"/>
              </a:rPr>
              <a:t>Pie Chart</a:t>
            </a:r>
            <a:endParaRPr lang="en-IN" sz="2400" dirty="0">
              <a:latin typeface="Georgia" panose="02040502050405020303" pitchFamily="18" charset="0"/>
            </a:endParaRPr>
          </a:p>
        </p:txBody>
      </p:sp>
      <p:sp>
        <p:nvSpPr>
          <p:cNvPr id="7" name="Title 1">
            <a:extLst>
              <a:ext uri="{FF2B5EF4-FFF2-40B4-BE49-F238E27FC236}">
                <a16:creationId xmlns:a16="http://schemas.microsoft.com/office/drawing/2014/main" id="{15540994-FD8F-BB24-E47D-7D52B3435613}"/>
              </a:ext>
            </a:extLst>
          </p:cNvPr>
          <p:cNvSpPr txBox="1">
            <a:spLocks/>
          </p:cNvSpPr>
          <p:nvPr/>
        </p:nvSpPr>
        <p:spPr>
          <a:xfrm>
            <a:off x="2592925" y="1210235"/>
            <a:ext cx="8911687" cy="58612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2000" dirty="0">
                <a:latin typeface="Georgia" panose="02040502050405020303" pitchFamily="18" charset="0"/>
              </a:rPr>
              <a:t>A Pie Chart Showing the sleep quality of employees</a:t>
            </a:r>
            <a:endParaRPr lang="en-IN" sz="2000" dirty="0">
              <a:latin typeface="Georgia" panose="02040502050405020303" pitchFamily="18" charset="0"/>
            </a:endParaRPr>
          </a:p>
        </p:txBody>
      </p:sp>
      <p:pic>
        <p:nvPicPr>
          <p:cNvPr id="9" name="Picture 8">
            <a:extLst>
              <a:ext uri="{FF2B5EF4-FFF2-40B4-BE49-F238E27FC236}">
                <a16:creationId xmlns:a16="http://schemas.microsoft.com/office/drawing/2014/main" id="{FECC80AF-9B00-C8E9-CDBA-4506FC4D6C0B}"/>
              </a:ext>
            </a:extLst>
          </p:cNvPr>
          <p:cNvPicPr>
            <a:picLocks noChangeAspect="1"/>
          </p:cNvPicPr>
          <p:nvPr/>
        </p:nvPicPr>
        <p:blipFill>
          <a:blip r:embed="rId2"/>
          <a:stretch>
            <a:fillRect/>
          </a:stretch>
        </p:blipFill>
        <p:spPr>
          <a:xfrm>
            <a:off x="2834269" y="1796360"/>
            <a:ext cx="8178872" cy="4690972"/>
          </a:xfrm>
          <a:prstGeom prst="rect">
            <a:avLst/>
          </a:prstGeom>
        </p:spPr>
      </p:pic>
    </p:spTree>
    <p:extLst>
      <p:ext uri="{BB962C8B-B14F-4D97-AF65-F5344CB8AC3E}">
        <p14:creationId xmlns:p14="http://schemas.microsoft.com/office/powerpoint/2010/main" val="17224799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5239D-6866-4A81-8026-B9887DFB709B}"/>
              </a:ext>
            </a:extLst>
          </p:cNvPr>
          <p:cNvSpPr>
            <a:spLocks noGrp="1"/>
          </p:cNvSpPr>
          <p:nvPr>
            <p:ph type="title"/>
          </p:nvPr>
        </p:nvSpPr>
        <p:spPr>
          <a:xfrm>
            <a:off x="2592925" y="624110"/>
            <a:ext cx="8911687" cy="532337"/>
          </a:xfrm>
        </p:spPr>
        <p:txBody>
          <a:bodyPr>
            <a:normAutofit/>
          </a:bodyPr>
          <a:lstStyle/>
          <a:p>
            <a:pPr algn="ctr"/>
            <a:r>
              <a:rPr lang="en-US" sz="2400" dirty="0">
                <a:latin typeface="Georgia" panose="02040502050405020303" pitchFamily="18" charset="0"/>
              </a:rPr>
              <a:t>Bar Chart</a:t>
            </a:r>
            <a:endParaRPr lang="en-IN" sz="2400" dirty="0">
              <a:latin typeface="Georgia" panose="02040502050405020303" pitchFamily="18" charset="0"/>
            </a:endParaRPr>
          </a:p>
        </p:txBody>
      </p:sp>
      <p:pic>
        <p:nvPicPr>
          <p:cNvPr id="6" name="Content Placeholder 5">
            <a:extLst>
              <a:ext uri="{FF2B5EF4-FFF2-40B4-BE49-F238E27FC236}">
                <a16:creationId xmlns:a16="http://schemas.microsoft.com/office/drawing/2014/main" id="{2804E98A-C0BC-3EEB-851F-5A75FB04ED82}"/>
              </a:ext>
            </a:extLst>
          </p:cNvPr>
          <p:cNvPicPr>
            <a:picLocks noGrp="1" noChangeAspect="1"/>
          </p:cNvPicPr>
          <p:nvPr>
            <p:ph idx="1"/>
          </p:nvPr>
        </p:nvPicPr>
        <p:blipFill>
          <a:blip r:embed="rId2"/>
          <a:stretch>
            <a:fillRect/>
          </a:stretch>
        </p:blipFill>
        <p:spPr>
          <a:xfrm>
            <a:off x="1977029" y="1882588"/>
            <a:ext cx="9527583" cy="4553697"/>
          </a:xfrm>
        </p:spPr>
      </p:pic>
      <p:sp>
        <p:nvSpPr>
          <p:cNvPr id="4" name="Title 1">
            <a:extLst>
              <a:ext uri="{FF2B5EF4-FFF2-40B4-BE49-F238E27FC236}">
                <a16:creationId xmlns:a16="http://schemas.microsoft.com/office/drawing/2014/main" id="{27B132E5-5C45-EB67-2174-AE7B233D7A7B}"/>
              </a:ext>
            </a:extLst>
          </p:cNvPr>
          <p:cNvSpPr txBox="1">
            <a:spLocks/>
          </p:cNvSpPr>
          <p:nvPr/>
        </p:nvSpPr>
        <p:spPr>
          <a:xfrm>
            <a:off x="2592925" y="1156447"/>
            <a:ext cx="8911687" cy="532337"/>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2000" dirty="0">
                <a:latin typeface="Georgia" panose="02040502050405020303" pitchFamily="18" charset="0"/>
              </a:rPr>
              <a:t>A Bar Chart showing physical activity status of the employees</a:t>
            </a:r>
            <a:endParaRPr lang="en-IN" sz="2000" dirty="0">
              <a:latin typeface="Georgia" panose="02040502050405020303" pitchFamily="18" charset="0"/>
            </a:endParaRPr>
          </a:p>
        </p:txBody>
      </p:sp>
    </p:spTree>
    <p:extLst>
      <p:ext uri="{BB962C8B-B14F-4D97-AF65-F5344CB8AC3E}">
        <p14:creationId xmlns:p14="http://schemas.microsoft.com/office/powerpoint/2010/main" val="33236623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FC32C63-B8CA-2ADA-1B71-1E0C4EBDC18A}"/>
              </a:ext>
            </a:extLst>
          </p:cNvPr>
          <p:cNvPicPr>
            <a:picLocks noGrp="1" noChangeAspect="1"/>
          </p:cNvPicPr>
          <p:nvPr>
            <p:ph idx="1"/>
          </p:nvPr>
        </p:nvPicPr>
        <p:blipFill>
          <a:blip r:embed="rId2"/>
          <a:stretch>
            <a:fillRect/>
          </a:stretch>
        </p:blipFill>
        <p:spPr>
          <a:xfrm>
            <a:off x="2794657" y="1796360"/>
            <a:ext cx="8508221" cy="4826180"/>
          </a:xfrm>
        </p:spPr>
      </p:pic>
      <p:sp>
        <p:nvSpPr>
          <p:cNvPr id="6" name="Title 1">
            <a:extLst>
              <a:ext uri="{FF2B5EF4-FFF2-40B4-BE49-F238E27FC236}">
                <a16:creationId xmlns:a16="http://schemas.microsoft.com/office/drawing/2014/main" id="{6246A927-7D0C-CBFA-C8BB-D455CAF34398}"/>
              </a:ext>
            </a:extLst>
          </p:cNvPr>
          <p:cNvSpPr>
            <a:spLocks noGrp="1"/>
          </p:cNvSpPr>
          <p:nvPr>
            <p:ph type="title"/>
          </p:nvPr>
        </p:nvSpPr>
        <p:spPr>
          <a:xfrm>
            <a:off x="2592925" y="624110"/>
            <a:ext cx="8911687" cy="586125"/>
          </a:xfrm>
        </p:spPr>
        <p:txBody>
          <a:bodyPr>
            <a:normAutofit/>
          </a:bodyPr>
          <a:lstStyle/>
          <a:p>
            <a:pPr algn="ctr"/>
            <a:r>
              <a:rPr lang="en-US" sz="2400" dirty="0">
                <a:latin typeface="Georgia" panose="02040502050405020303" pitchFamily="18" charset="0"/>
              </a:rPr>
              <a:t>Donut Chart</a:t>
            </a:r>
            <a:endParaRPr lang="en-IN" sz="2400" dirty="0">
              <a:latin typeface="Georgia" panose="02040502050405020303" pitchFamily="18" charset="0"/>
            </a:endParaRPr>
          </a:p>
        </p:txBody>
      </p:sp>
      <p:sp>
        <p:nvSpPr>
          <p:cNvPr id="7" name="Title 1">
            <a:extLst>
              <a:ext uri="{FF2B5EF4-FFF2-40B4-BE49-F238E27FC236}">
                <a16:creationId xmlns:a16="http://schemas.microsoft.com/office/drawing/2014/main" id="{BB61847F-BCDF-0D46-6D81-B5506DC29D8F}"/>
              </a:ext>
            </a:extLst>
          </p:cNvPr>
          <p:cNvSpPr txBox="1">
            <a:spLocks/>
          </p:cNvSpPr>
          <p:nvPr/>
        </p:nvSpPr>
        <p:spPr>
          <a:xfrm>
            <a:off x="2592925" y="1210235"/>
            <a:ext cx="8911687" cy="586125"/>
          </a:xfrm>
          <a:prstGeom prst="rect">
            <a:avLst/>
          </a:prstGeom>
        </p:spPr>
        <p:txBody>
          <a:bodyPr vert="horz" lIns="91440" tIns="45720" rIns="91440" bIns="45720" rtlCol="0" anchor="t">
            <a:normAutofit fontScale="925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2000" dirty="0">
                <a:latin typeface="Georgia" panose="02040502050405020303" pitchFamily="18" charset="0"/>
              </a:rPr>
              <a:t>A Donut Chart Showing distribution of employees according to the work location </a:t>
            </a:r>
            <a:endParaRPr lang="en-IN" sz="2000" dirty="0">
              <a:latin typeface="Georgia" panose="02040502050405020303" pitchFamily="18" charset="0"/>
            </a:endParaRPr>
          </a:p>
        </p:txBody>
      </p:sp>
    </p:spTree>
    <p:extLst>
      <p:ext uri="{BB962C8B-B14F-4D97-AF65-F5344CB8AC3E}">
        <p14:creationId xmlns:p14="http://schemas.microsoft.com/office/powerpoint/2010/main" val="1784916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BE097-5AA0-95E0-E881-780629E26335}"/>
              </a:ext>
            </a:extLst>
          </p:cNvPr>
          <p:cNvSpPr>
            <a:spLocks noGrp="1"/>
          </p:cNvSpPr>
          <p:nvPr>
            <p:ph type="title"/>
          </p:nvPr>
        </p:nvSpPr>
        <p:spPr>
          <a:xfrm>
            <a:off x="2592925" y="624110"/>
            <a:ext cx="8911687" cy="491996"/>
          </a:xfrm>
        </p:spPr>
        <p:txBody>
          <a:bodyPr>
            <a:normAutofit/>
          </a:bodyPr>
          <a:lstStyle/>
          <a:p>
            <a:pPr algn="ctr"/>
            <a:r>
              <a:rPr lang="en-US" sz="2400" dirty="0">
                <a:latin typeface="Georgia" panose="02040502050405020303" pitchFamily="18" charset="0"/>
              </a:rPr>
              <a:t>Bar Chart</a:t>
            </a:r>
            <a:endParaRPr lang="en-IN" sz="2400" dirty="0">
              <a:latin typeface="Georgia" panose="02040502050405020303" pitchFamily="18" charset="0"/>
            </a:endParaRPr>
          </a:p>
        </p:txBody>
      </p:sp>
      <p:pic>
        <p:nvPicPr>
          <p:cNvPr id="5" name="Content Placeholder 4">
            <a:extLst>
              <a:ext uri="{FF2B5EF4-FFF2-40B4-BE49-F238E27FC236}">
                <a16:creationId xmlns:a16="http://schemas.microsoft.com/office/drawing/2014/main" id="{582D1702-BF6B-7C95-353B-DE4C29211BB7}"/>
              </a:ext>
            </a:extLst>
          </p:cNvPr>
          <p:cNvPicPr>
            <a:picLocks noGrp="1" noChangeAspect="1"/>
          </p:cNvPicPr>
          <p:nvPr>
            <p:ph idx="1"/>
          </p:nvPr>
        </p:nvPicPr>
        <p:blipFill>
          <a:blip r:embed="rId2"/>
          <a:stretch>
            <a:fillRect/>
          </a:stretch>
        </p:blipFill>
        <p:spPr>
          <a:xfrm>
            <a:off x="3038146" y="1990165"/>
            <a:ext cx="8023123" cy="4572000"/>
          </a:xfrm>
        </p:spPr>
      </p:pic>
      <p:sp>
        <p:nvSpPr>
          <p:cNvPr id="6" name="Title 1">
            <a:extLst>
              <a:ext uri="{FF2B5EF4-FFF2-40B4-BE49-F238E27FC236}">
                <a16:creationId xmlns:a16="http://schemas.microsoft.com/office/drawing/2014/main" id="{C9E992E1-5746-B188-8850-EC73C4F7ABD0}"/>
              </a:ext>
            </a:extLst>
          </p:cNvPr>
          <p:cNvSpPr txBox="1">
            <a:spLocks/>
          </p:cNvSpPr>
          <p:nvPr/>
        </p:nvSpPr>
        <p:spPr>
          <a:xfrm>
            <a:off x="2592925" y="1156447"/>
            <a:ext cx="8911687" cy="833718"/>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2000" dirty="0">
                <a:latin typeface="Georgia" panose="02040502050405020303" pitchFamily="18" charset="0"/>
              </a:rPr>
              <a:t>A Bar Chart showing the status of productivity change of the employees due to the remote work</a:t>
            </a:r>
            <a:endParaRPr lang="en-IN" sz="2000" dirty="0">
              <a:latin typeface="Georgia" panose="02040502050405020303" pitchFamily="18" charset="0"/>
            </a:endParaRPr>
          </a:p>
        </p:txBody>
      </p:sp>
    </p:spTree>
    <p:extLst>
      <p:ext uri="{BB962C8B-B14F-4D97-AF65-F5344CB8AC3E}">
        <p14:creationId xmlns:p14="http://schemas.microsoft.com/office/powerpoint/2010/main" val="1414526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D8B77C-02C0-E9D1-B017-038965E87953}"/>
              </a:ext>
            </a:extLst>
          </p:cNvPr>
          <p:cNvSpPr>
            <a:spLocks noGrp="1"/>
          </p:cNvSpPr>
          <p:nvPr>
            <p:ph type="title"/>
          </p:nvPr>
        </p:nvSpPr>
        <p:spPr>
          <a:xfrm>
            <a:off x="5446060" y="2326341"/>
            <a:ext cx="5975628" cy="3065930"/>
          </a:xfrm>
        </p:spPr>
        <p:txBody>
          <a:bodyPr anchor="ctr">
            <a:normAutofit/>
          </a:bodyPr>
          <a:lstStyle/>
          <a:p>
            <a:pPr algn="ctr"/>
            <a:r>
              <a:rPr lang="en-US" sz="2800" dirty="0">
                <a:latin typeface="Georgia" panose="02040502050405020303" pitchFamily="18" charset="0"/>
              </a:rPr>
              <a:t>Dashboard is a single page, often called as canvas that uses visualizations to tell the story of your data</a:t>
            </a:r>
            <a:br>
              <a:rPr lang="en-US" sz="2800" dirty="0">
                <a:latin typeface="Georgia" panose="02040502050405020303" pitchFamily="18" charset="0"/>
              </a:rPr>
            </a:br>
            <a:endParaRPr lang="en-IN" sz="2800" dirty="0">
              <a:latin typeface="Georgia" panose="02040502050405020303" pitchFamily="18" charset="0"/>
            </a:endParaRPr>
          </a:p>
        </p:txBody>
      </p:sp>
      <p:sp>
        <p:nvSpPr>
          <p:cNvPr id="4" name="Title 1">
            <a:extLst>
              <a:ext uri="{FF2B5EF4-FFF2-40B4-BE49-F238E27FC236}">
                <a16:creationId xmlns:a16="http://schemas.microsoft.com/office/drawing/2014/main" id="{1FEB3C44-0E63-8623-A3ED-B6CB039065F9}"/>
              </a:ext>
            </a:extLst>
          </p:cNvPr>
          <p:cNvSpPr txBox="1">
            <a:spLocks/>
          </p:cNvSpPr>
          <p:nvPr/>
        </p:nvSpPr>
        <p:spPr>
          <a:xfrm>
            <a:off x="2110419" y="685800"/>
            <a:ext cx="8911687" cy="779929"/>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4000" dirty="0">
                <a:latin typeface="Georgia" panose="02040502050405020303" pitchFamily="18" charset="0"/>
              </a:rPr>
              <a:t>What is Dashboard?</a:t>
            </a:r>
            <a:endParaRPr lang="en-IN" sz="4000" dirty="0">
              <a:latin typeface="Georgia" panose="02040502050405020303" pitchFamily="18" charset="0"/>
            </a:endParaRPr>
          </a:p>
        </p:txBody>
      </p:sp>
      <p:sp>
        <p:nvSpPr>
          <p:cNvPr id="13" name="Freeform: Shape 12">
            <a:extLst>
              <a:ext uri="{FF2B5EF4-FFF2-40B4-BE49-F238E27FC236}">
                <a16:creationId xmlns:a16="http://schemas.microsoft.com/office/drawing/2014/main" id="{71D03CB2-E6E8-1781-86E3-2540717D22AA}"/>
              </a:ext>
            </a:extLst>
          </p:cNvPr>
          <p:cNvSpPr/>
          <p:nvPr/>
        </p:nvSpPr>
        <p:spPr>
          <a:xfrm>
            <a:off x="1" y="2326340"/>
            <a:ext cx="4854388" cy="4531659"/>
          </a:xfrm>
          <a:custGeom>
            <a:avLst/>
            <a:gdLst>
              <a:gd name="connsiteX0" fmla="*/ 0 w 4518213"/>
              <a:gd name="connsiteY0" fmla="*/ 0 h 4491318"/>
              <a:gd name="connsiteX1" fmla="*/ 2326341 w 4518213"/>
              <a:gd name="connsiteY1" fmla="*/ 0 h 4491318"/>
              <a:gd name="connsiteX2" fmla="*/ 2326341 w 4518213"/>
              <a:gd name="connsiteY2" fmla="*/ 30249 h 4491318"/>
              <a:gd name="connsiteX3" fmla="*/ 2490088 w 4518213"/>
              <a:gd name="connsiteY3" fmla="*/ 38419 h 4491318"/>
              <a:gd name="connsiteX4" fmla="*/ 4518213 w 4518213"/>
              <a:gd name="connsiteY4" fmla="*/ 2259106 h 4491318"/>
              <a:gd name="connsiteX5" fmla="*/ 2490088 w 4518213"/>
              <a:gd name="connsiteY5" fmla="*/ 4479794 h 4491318"/>
              <a:gd name="connsiteX6" fmla="*/ 2326341 w 4518213"/>
              <a:gd name="connsiteY6" fmla="*/ 4487964 h 4491318"/>
              <a:gd name="connsiteX7" fmla="*/ 2326341 w 4518213"/>
              <a:gd name="connsiteY7" fmla="*/ 4491318 h 4491318"/>
              <a:gd name="connsiteX8" fmla="*/ 2259107 w 4518213"/>
              <a:gd name="connsiteY8" fmla="*/ 4491318 h 4491318"/>
              <a:gd name="connsiteX9" fmla="*/ 0 w 4518213"/>
              <a:gd name="connsiteY9" fmla="*/ 4491318 h 4491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18213" h="4491318">
                <a:moveTo>
                  <a:pt x="0" y="0"/>
                </a:moveTo>
                <a:lnTo>
                  <a:pt x="2326341" y="0"/>
                </a:lnTo>
                <a:lnTo>
                  <a:pt x="2326341" y="30249"/>
                </a:lnTo>
                <a:lnTo>
                  <a:pt x="2490088" y="38419"/>
                </a:lnTo>
                <a:cubicBezTo>
                  <a:pt x="3629256" y="152730"/>
                  <a:pt x="4518213" y="1103340"/>
                  <a:pt x="4518213" y="2259106"/>
                </a:cubicBezTo>
                <a:cubicBezTo>
                  <a:pt x="4518213" y="3414872"/>
                  <a:pt x="3629256" y="4365482"/>
                  <a:pt x="2490088" y="4479794"/>
                </a:cubicBezTo>
                <a:lnTo>
                  <a:pt x="2326341" y="4487964"/>
                </a:lnTo>
                <a:lnTo>
                  <a:pt x="2326341" y="4491318"/>
                </a:lnTo>
                <a:lnTo>
                  <a:pt x="2259107" y="4491318"/>
                </a:lnTo>
                <a:lnTo>
                  <a:pt x="0" y="4491318"/>
                </a:lnTo>
                <a:close/>
              </a:path>
            </a:pathLst>
          </a:cu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Tree>
    <p:extLst>
      <p:ext uri="{BB962C8B-B14F-4D97-AF65-F5344CB8AC3E}">
        <p14:creationId xmlns:p14="http://schemas.microsoft.com/office/powerpoint/2010/main" val="19944834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0BF3A3E2-9790-BCD5-F548-F042DFEC0929}"/>
              </a:ext>
            </a:extLst>
          </p:cNvPr>
          <p:cNvSpPr/>
          <p:nvPr/>
        </p:nvSpPr>
        <p:spPr>
          <a:xfrm rot="1393371">
            <a:off x="474111" y="3083061"/>
            <a:ext cx="5876363" cy="3612245"/>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Cloud 3">
            <a:extLst>
              <a:ext uri="{FF2B5EF4-FFF2-40B4-BE49-F238E27FC236}">
                <a16:creationId xmlns:a16="http://schemas.microsoft.com/office/drawing/2014/main" id="{3EDEC87E-A1A6-50E0-1CA9-929652CCE99F}"/>
              </a:ext>
            </a:extLst>
          </p:cNvPr>
          <p:cNvSpPr/>
          <p:nvPr/>
        </p:nvSpPr>
        <p:spPr>
          <a:xfrm>
            <a:off x="5916705" y="0"/>
            <a:ext cx="5876363" cy="4141694"/>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4000" dirty="0">
                <a:latin typeface="Georgia" panose="02040502050405020303" pitchFamily="18" charset="0"/>
              </a:rPr>
              <a:t>Let’s take a tour of our Dashboard !!!</a:t>
            </a:r>
            <a:endParaRPr lang="en-IN" sz="4000" dirty="0"/>
          </a:p>
        </p:txBody>
      </p:sp>
      <p:sp>
        <p:nvSpPr>
          <p:cNvPr id="5" name="Cloud 4">
            <a:extLst>
              <a:ext uri="{FF2B5EF4-FFF2-40B4-BE49-F238E27FC236}">
                <a16:creationId xmlns:a16="http://schemas.microsoft.com/office/drawing/2014/main" id="{5B715F9D-171A-4009-E723-09B4261968EA}"/>
              </a:ext>
            </a:extLst>
          </p:cNvPr>
          <p:cNvSpPr/>
          <p:nvPr/>
        </p:nvSpPr>
        <p:spPr>
          <a:xfrm>
            <a:off x="5199529" y="2662518"/>
            <a:ext cx="717176" cy="806823"/>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Cloud 5">
            <a:extLst>
              <a:ext uri="{FF2B5EF4-FFF2-40B4-BE49-F238E27FC236}">
                <a16:creationId xmlns:a16="http://schemas.microsoft.com/office/drawing/2014/main" id="{1DEC84B7-897F-4E17-A68C-017CD1F525C1}"/>
              </a:ext>
            </a:extLst>
          </p:cNvPr>
          <p:cNvSpPr/>
          <p:nvPr/>
        </p:nvSpPr>
        <p:spPr>
          <a:xfrm>
            <a:off x="4867835" y="3429000"/>
            <a:ext cx="331694" cy="322730"/>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7017100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Screen Recording 2024-10-11 150833">
            <a:hlinkClick r:id="" action="ppaction://media"/>
            <a:extLst>
              <a:ext uri="{FF2B5EF4-FFF2-40B4-BE49-F238E27FC236}">
                <a16:creationId xmlns:a16="http://schemas.microsoft.com/office/drawing/2014/main" id="{BA742D5D-DD51-46C5-B228-95964B81542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201705"/>
            <a:ext cx="12192000" cy="6387354"/>
          </a:xfrm>
        </p:spPr>
      </p:pic>
    </p:spTree>
    <p:extLst>
      <p:ext uri="{BB962C8B-B14F-4D97-AF65-F5344CB8AC3E}">
        <p14:creationId xmlns:p14="http://schemas.microsoft.com/office/powerpoint/2010/main" val="638921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9749"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4C67D-0321-6CED-710B-075B2153B1E1}"/>
              </a:ext>
            </a:extLst>
          </p:cNvPr>
          <p:cNvSpPr>
            <a:spLocks noGrp="1"/>
          </p:cNvSpPr>
          <p:nvPr>
            <p:ph type="title"/>
          </p:nvPr>
        </p:nvSpPr>
        <p:spPr/>
        <p:txBody>
          <a:bodyPr>
            <a:normAutofit/>
          </a:bodyPr>
          <a:lstStyle/>
          <a:p>
            <a:r>
              <a:rPr lang="en-IN" dirty="0">
                <a:latin typeface="Georgia" panose="02040502050405020303" pitchFamily="18" charset="0"/>
              </a:rPr>
              <a:t>Insights</a:t>
            </a:r>
          </a:p>
        </p:txBody>
      </p:sp>
      <p:sp>
        <p:nvSpPr>
          <p:cNvPr id="3" name="Content Placeholder 2">
            <a:extLst>
              <a:ext uri="{FF2B5EF4-FFF2-40B4-BE49-F238E27FC236}">
                <a16:creationId xmlns:a16="http://schemas.microsoft.com/office/drawing/2014/main" id="{90597B4F-C54B-E194-C380-A1CD1D23E27D}"/>
              </a:ext>
            </a:extLst>
          </p:cNvPr>
          <p:cNvSpPr>
            <a:spLocks noGrp="1"/>
          </p:cNvSpPr>
          <p:nvPr>
            <p:ph idx="1"/>
          </p:nvPr>
        </p:nvSpPr>
        <p:spPr/>
        <p:txBody>
          <a:bodyPr>
            <a:normAutofit/>
          </a:bodyPr>
          <a:lstStyle/>
          <a:p>
            <a:r>
              <a:rPr lang="en-IN" dirty="0">
                <a:latin typeface="Georgia" panose="02040502050405020303" pitchFamily="18" charset="0"/>
              </a:rPr>
              <a:t>The employees working with Remote work location have high stress level as compared to the employees having Hybrid and Remote work location</a:t>
            </a:r>
          </a:p>
          <a:p>
            <a:r>
              <a:rPr lang="en-IN" dirty="0">
                <a:latin typeface="Georgia" panose="02040502050405020303" pitchFamily="18" charset="0"/>
              </a:rPr>
              <a:t>Most of the employees whose Work-Life Balance rating is 5 (out of 5) are Unsatisfied with their Remote Location</a:t>
            </a:r>
          </a:p>
          <a:p>
            <a:r>
              <a:rPr lang="en-IN" dirty="0">
                <a:latin typeface="Georgia" panose="02040502050405020303" pitchFamily="18" charset="0"/>
              </a:rPr>
              <a:t>The count of the employees that are having Low Stress Level is more than the employees having Medium and High Stress level. (Employees that are working Remotely with Work-Life Balance rating as 5 (out of 5))</a:t>
            </a:r>
          </a:p>
          <a:p>
            <a:r>
              <a:rPr lang="en-IN" dirty="0">
                <a:latin typeface="Georgia" panose="02040502050405020303" pitchFamily="18" charset="0"/>
              </a:rPr>
              <a:t>The Productivity is Decreased for most of the employees that are working Remotely and have Good sleep quality </a:t>
            </a:r>
          </a:p>
          <a:p>
            <a:r>
              <a:rPr lang="en-IN" dirty="0">
                <a:latin typeface="Georgia" panose="02040502050405020303" pitchFamily="18" charset="0"/>
              </a:rPr>
              <a:t>Employees that are working Remotely and having Poor and Average sleep quality have Increased their Productivity</a:t>
            </a:r>
          </a:p>
        </p:txBody>
      </p:sp>
    </p:spTree>
    <p:extLst>
      <p:ext uri="{BB962C8B-B14F-4D97-AF65-F5344CB8AC3E}">
        <p14:creationId xmlns:p14="http://schemas.microsoft.com/office/powerpoint/2010/main" val="25554684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94712-F669-18B8-A749-8B4B975C1787}"/>
              </a:ext>
            </a:extLst>
          </p:cNvPr>
          <p:cNvSpPr>
            <a:spLocks noGrp="1"/>
          </p:cNvSpPr>
          <p:nvPr>
            <p:ph type="title"/>
          </p:nvPr>
        </p:nvSpPr>
        <p:spPr/>
        <p:txBody>
          <a:bodyPr/>
          <a:lstStyle/>
          <a:p>
            <a:r>
              <a:rPr lang="en-US" dirty="0">
                <a:latin typeface="Georgia" panose="02040502050405020303" pitchFamily="18" charset="0"/>
              </a:rPr>
              <a:t>Agenda:</a:t>
            </a:r>
            <a:endParaRPr lang="en-IN" dirty="0">
              <a:latin typeface="Georgia" panose="02040502050405020303" pitchFamily="18" charset="0"/>
            </a:endParaRPr>
          </a:p>
        </p:txBody>
      </p:sp>
      <p:sp>
        <p:nvSpPr>
          <p:cNvPr id="3" name="Content Placeholder 2">
            <a:extLst>
              <a:ext uri="{FF2B5EF4-FFF2-40B4-BE49-F238E27FC236}">
                <a16:creationId xmlns:a16="http://schemas.microsoft.com/office/drawing/2014/main" id="{33BE8946-F61A-A3EF-1AB6-27C09DD4CDA1}"/>
              </a:ext>
            </a:extLst>
          </p:cNvPr>
          <p:cNvSpPr>
            <a:spLocks noGrp="1"/>
          </p:cNvSpPr>
          <p:nvPr>
            <p:ph idx="1"/>
          </p:nvPr>
        </p:nvSpPr>
        <p:spPr/>
        <p:txBody>
          <a:bodyPr>
            <a:normAutofit/>
          </a:bodyPr>
          <a:lstStyle/>
          <a:p>
            <a:r>
              <a:rPr lang="en-US" sz="2400" dirty="0">
                <a:latin typeface="Georgia" panose="02040502050405020303" pitchFamily="18" charset="0"/>
              </a:rPr>
              <a:t> What is Tableau? </a:t>
            </a:r>
          </a:p>
          <a:p>
            <a:r>
              <a:rPr lang="en-US" sz="2400" dirty="0">
                <a:latin typeface="Georgia" panose="02040502050405020303" pitchFamily="18" charset="0"/>
              </a:rPr>
              <a:t> What are the key Features of Tableau?</a:t>
            </a:r>
          </a:p>
          <a:p>
            <a:r>
              <a:rPr lang="en-US" sz="2400" dirty="0">
                <a:latin typeface="Georgia" panose="02040502050405020303" pitchFamily="18" charset="0"/>
              </a:rPr>
              <a:t> Overview of Data</a:t>
            </a:r>
          </a:p>
          <a:p>
            <a:r>
              <a:rPr lang="en-US" sz="2400" dirty="0">
                <a:latin typeface="Georgia" panose="02040502050405020303" pitchFamily="18" charset="0"/>
              </a:rPr>
              <a:t> Analyzing the data with the help of various visuals</a:t>
            </a:r>
          </a:p>
          <a:p>
            <a:r>
              <a:rPr lang="en-US" sz="2400" dirty="0">
                <a:latin typeface="Georgia" panose="02040502050405020303" pitchFamily="18" charset="0"/>
              </a:rPr>
              <a:t> Dashboard</a:t>
            </a:r>
          </a:p>
          <a:p>
            <a:r>
              <a:rPr lang="en-US" sz="2400" dirty="0">
                <a:latin typeface="Georgia" panose="02040502050405020303" pitchFamily="18" charset="0"/>
              </a:rPr>
              <a:t> Insights</a:t>
            </a:r>
            <a:endParaRPr lang="en-IN" sz="2400" dirty="0">
              <a:latin typeface="Georgia" panose="02040502050405020303" pitchFamily="18" charset="0"/>
            </a:endParaRPr>
          </a:p>
        </p:txBody>
      </p:sp>
    </p:spTree>
    <p:extLst>
      <p:ext uri="{BB962C8B-B14F-4D97-AF65-F5344CB8AC3E}">
        <p14:creationId xmlns:p14="http://schemas.microsoft.com/office/powerpoint/2010/main" val="25711479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1610B-5673-4E7C-2B26-F729AA8AEF5F}"/>
              </a:ext>
            </a:extLst>
          </p:cNvPr>
          <p:cNvSpPr>
            <a:spLocks noGrp="1"/>
          </p:cNvSpPr>
          <p:nvPr>
            <p:ph type="title"/>
          </p:nvPr>
        </p:nvSpPr>
        <p:spPr>
          <a:xfrm>
            <a:off x="2641033" y="3729849"/>
            <a:ext cx="7183355" cy="1850680"/>
          </a:xfrm>
        </p:spPr>
        <p:txBody>
          <a:bodyPr anchor="ctr">
            <a:normAutofit/>
          </a:bodyPr>
          <a:lstStyle/>
          <a:p>
            <a:pPr algn="ctr"/>
            <a:r>
              <a:rPr lang="en-IN" sz="8000" dirty="0">
                <a:latin typeface="Algerian" panose="04020705040A02060702" pitchFamily="82" charset="0"/>
              </a:rPr>
              <a:t>THANK YOU</a:t>
            </a:r>
          </a:p>
        </p:txBody>
      </p:sp>
      <p:sp>
        <p:nvSpPr>
          <p:cNvPr id="3" name="Oval 2">
            <a:extLst>
              <a:ext uri="{FF2B5EF4-FFF2-40B4-BE49-F238E27FC236}">
                <a16:creationId xmlns:a16="http://schemas.microsoft.com/office/drawing/2014/main" id="{13928D5E-01A0-3F21-87FC-2E784C5C9F00}"/>
              </a:ext>
            </a:extLst>
          </p:cNvPr>
          <p:cNvSpPr/>
          <p:nvPr/>
        </p:nvSpPr>
        <p:spPr>
          <a:xfrm>
            <a:off x="4454338" y="650473"/>
            <a:ext cx="3283323" cy="3079376"/>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454160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E89A1-49E7-A0F9-0F76-9F89B45B3F1F}"/>
              </a:ext>
            </a:extLst>
          </p:cNvPr>
          <p:cNvSpPr>
            <a:spLocks noGrp="1"/>
          </p:cNvSpPr>
          <p:nvPr>
            <p:ph type="title"/>
          </p:nvPr>
        </p:nvSpPr>
        <p:spPr/>
        <p:txBody>
          <a:bodyPr/>
          <a:lstStyle/>
          <a:p>
            <a:r>
              <a:rPr lang="en-US" dirty="0">
                <a:latin typeface="Georgia" panose="02040502050405020303" pitchFamily="18" charset="0"/>
              </a:rPr>
              <a:t>What is Tableau?</a:t>
            </a:r>
            <a:endParaRPr lang="en-IN" dirty="0">
              <a:latin typeface="Georgia" panose="02040502050405020303" pitchFamily="18" charset="0"/>
            </a:endParaRPr>
          </a:p>
        </p:txBody>
      </p:sp>
      <p:sp>
        <p:nvSpPr>
          <p:cNvPr id="3" name="Content Placeholder 2">
            <a:extLst>
              <a:ext uri="{FF2B5EF4-FFF2-40B4-BE49-F238E27FC236}">
                <a16:creationId xmlns:a16="http://schemas.microsoft.com/office/drawing/2014/main" id="{CE8E506F-CD8B-BFAC-1FC7-4C24745C1A3C}"/>
              </a:ext>
            </a:extLst>
          </p:cNvPr>
          <p:cNvSpPr>
            <a:spLocks noGrp="1"/>
          </p:cNvSpPr>
          <p:nvPr>
            <p:ph idx="1"/>
          </p:nvPr>
        </p:nvSpPr>
        <p:spPr>
          <a:xfrm>
            <a:off x="2334012" y="2321858"/>
            <a:ext cx="5424941" cy="2779591"/>
          </a:xfrm>
        </p:spPr>
        <p:txBody>
          <a:bodyPr>
            <a:normAutofit/>
          </a:bodyPr>
          <a:lstStyle/>
          <a:p>
            <a:r>
              <a:rPr lang="en-US" sz="2400" dirty="0">
                <a:latin typeface="Georgia" panose="02040502050405020303" pitchFamily="18" charset="0"/>
              </a:rPr>
              <a:t> Tableau is a data visualization and business intelligence tool used to convert raw data into interactive, shareable dashboards</a:t>
            </a:r>
          </a:p>
        </p:txBody>
      </p:sp>
      <p:sp>
        <p:nvSpPr>
          <p:cNvPr id="4" name="Oval 3">
            <a:extLst>
              <a:ext uri="{FF2B5EF4-FFF2-40B4-BE49-F238E27FC236}">
                <a16:creationId xmlns:a16="http://schemas.microsoft.com/office/drawing/2014/main" id="{6CB22283-CC88-48B4-9380-983D93366CDC}"/>
              </a:ext>
            </a:extLst>
          </p:cNvPr>
          <p:cNvSpPr/>
          <p:nvPr/>
        </p:nvSpPr>
        <p:spPr>
          <a:xfrm>
            <a:off x="7758953" y="3200402"/>
            <a:ext cx="3787704" cy="3033488"/>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5871623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52966-CD47-DC0E-6455-FF0983E488B6}"/>
              </a:ext>
            </a:extLst>
          </p:cNvPr>
          <p:cNvSpPr>
            <a:spLocks noGrp="1"/>
          </p:cNvSpPr>
          <p:nvPr>
            <p:ph type="title"/>
          </p:nvPr>
        </p:nvSpPr>
        <p:spPr/>
        <p:txBody>
          <a:bodyPr/>
          <a:lstStyle/>
          <a:p>
            <a:r>
              <a:rPr lang="en-US" dirty="0">
                <a:latin typeface="Georgia" panose="02040502050405020303" pitchFamily="18" charset="0"/>
              </a:rPr>
              <a:t>What are the key features of tableau?</a:t>
            </a:r>
            <a:endParaRPr lang="en-IN" dirty="0">
              <a:latin typeface="Georgia" panose="02040502050405020303" pitchFamily="18" charset="0"/>
            </a:endParaRPr>
          </a:p>
        </p:txBody>
      </p:sp>
      <p:sp>
        <p:nvSpPr>
          <p:cNvPr id="3" name="Content Placeholder 2">
            <a:extLst>
              <a:ext uri="{FF2B5EF4-FFF2-40B4-BE49-F238E27FC236}">
                <a16:creationId xmlns:a16="http://schemas.microsoft.com/office/drawing/2014/main" id="{014D5E97-23A5-6198-85B3-68228B5047D3}"/>
              </a:ext>
            </a:extLst>
          </p:cNvPr>
          <p:cNvSpPr>
            <a:spLocks noGrp="1"/>
          </p:cNvSpPr>
          <p:nvPr>
            <p:ph idx="1"/>
          </p:nvPr>
        </p:nvSpPr>
        <p:spPr/>
        <p:txBody>
          <a:bodyPr>
            <a:normAutofit/>
          </a:bodyPr>
          <a:lstStyle/>
          <a:p>
            <a:r>
              <a:rPr lang="en-US" sz="2000" dirty="0">
                <a:latin typeface="Georgia" panose="02040502050405020303" pitchFamily="18" charset="0"/>
              </a:rPr>
              <a:t>Drag-and-Drop interface: Allows user to create visualizations easily without coding</a:t>
            </a:r>
            <a:endParaRPr lang="en-IN" sz="2000" dirty="0">
              <a:latin typeface="Georgia" panose="02040502050405020303" pitchFamily="18" charset="0"/>
            </a:endParaRPr>
          </a:p>
          <a:p>
            <a:r>
              <a:rPr lang="en-US" sz="2000" dirty="0">
                <a:latin typeface="Georgia" panose="02040502050405020303" pitchFamily="18" charset="0"/>
              </a:rPr>
              <a:t>Data Connectivity: Connects to various data sources such as databases, spreadsheets, and cloud services</a:t>
            </a:r>
          </a:p>
          <a:p>
            <a:r>
              <a:rPr lang="en-US" sz="2000" dirty="0">
                <a:latin typeface="Georgia" panose="02040502050405020303" pitchFamily="18" charset="0"/>
              </a:rPr>
              <a:t> Interactive Dashboards: Users can interact with data visualizations through filters and actions</a:t>
            </a:r>
          </a:p>
          <a:p>
            <a:r>
              <a:rPr lang="en-US" sz="2000" dirty="0">
                <a:latin typeface="Georgia" panose="02040502050405020303" pitchFamily="18" charset="0"/>
              </a:rPr>
              <a:t> Real-time data: Provides up-to-date insights with live data connections</a:t>
            </a:r>
          </a:p>
          <a:p>
            <a:r>
              <a:rPr lang="en-US" sz="2000" dirty="0">
                <a:latin typeface="Georgia" panose="02040502050405020303" pitchFamily="18" charset="0"/>
              </a:rPr>
              <a:t> Advanced Analytics: Supports complex calculations, statistical analysis, and forecasting</a:t>
            </a:r>
            <a:endParaRPr lang="en-IN" sz="2000" dirty="0">
              <a:latin typeface="Georgia" panose="02040502050405020303" pitchFamily="18" charset="0"/>
            </a:endParaRPr>
          </a:p>
          <a:p>
            <a:endParaRPr lang="en-US" sz="2000" dirty="0">
              <a:latin typeface="Georgia" panose="02040502050405020303" pitchFamily="18" charset="0"/>
            </a:endParaRPr>
          </a:p>
        </p:txBody>
      </p:sp>
    </p:spTree>
    <p:extLst>
      <p:ext uri="{BB962C8B-B14F-4D97-AF65-F5344CB8AC3E}">
        <p14:creationId xmlns:p14="http://schemas.microsoft.com/office/powerpoint/2010/main" val="25283706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E4F5F-0C98-E76F-EF1B-83B60881C3A7}"/>
              </a:ext>
            </a:extLst>
          </p:cNvPr>
          <p:cNvSpPr>
            <a:spLocks noGrp="1"/>
          </p:cNvSpPr>
          <p:nvPr>
            <p:ph type="title"/>
          </p:nvPr>
        </p:nvSpPr>
        <p:spPr/>
        <p:txBody>
          <a:bodyPr/>
          <a:lstStyle/>
          <a:p>
            <a:r>
              <a:rPr lang="en-US" dirty="0">
                <a:latin typeface="Georgia" panose="02040502050405020303" pitchFamily="18" charset="0"/>
              </a:rPr>
              <a:t>Overview of Data</a:t>
            </a:r>
            <a:endParaRPr lang="en-IN" dirty="0">
              <a:latin typeface="Georgia" panose="02040502050405020303" pitchFamily="18" charset="0"/>
            </a:endParaRPr>
          </a:p>
        </p:txBody>
      </p:sp>
      <p:sp>
        <p:nvSpPr>
          <p:cNvPr id="3" name="Content Placeholder 2">
            <a:extLst>
              <a:ext uri="{FF2B5EF4-FFF2-40B4-BE49-F238E27FC236}">
                <a16:creationId xmlns:a16="http://schemas.microsoft.com/office/drawing/2014/main" id="{03B33750-520B-B7F6-C321-DFC584FEBBD4}"/>
              </a:ext>
            </a:extLst>
          </p:cNvPr>
          <p:cNvSpPr>
            <a:spLocks noGrp="1"/>
          </p:cNvSpPr>
          <p:nvPr>
            <p:ph idx="1"/>
          </p:nvPr>
        </p:nvSpPr>
        <p:spPr/>
        <p:txBody>
          <a:bodyPr>
            <a:normAutofit/>
          </a:bodyPr>
          <a:lstStyle/>
          <a:p>
            <a:pPr algn="l" fontAlgn="base"/>
            <a:r>
              <a:rPr lang="en-US" sz="2000" dirty="0">
                <a:solidFill>
                  <a:schemeClr val="tx1"/>
                </a:solidFill>
                <a:latin typeface="Georgia" panose="02040502050405020303" pitchFamily="18" charset="0"/>
              </a:rPr>
              <a:t> </a:t>
            </a:r>
            <a:r>
              <a:rPr lang="en-US" sz="2000" b="0" i="0" dirty="0">
                <a:solidFill>
                  <a:schemeClr val="tx1"/>
                </a:solidFill>
                <a:effectLst/>
                <a:latin typeface="Georgia" panose="02040502050405020303" pitchFamily="18" charset="0"/>
              </a:rPr>
              <a:t>As remote work becomes the new norm, it's essential to understand its impact on employees' mental well-being. </a:t>
            </a:r>
          </a:p>
          <a:p>
            <a:pPr algn="l" fontAlgn="base"/>
            <a:r>
              <a:rPr lang="en-US" sz="2000" b="0" i="0" dirty="0">
                <a:solidFill>
                  <a:schemeClr val="tx1"/>
                </a:solidFill>
                <a:effectLst/>
                <a:latin typeface="Georgia" panose="02040502050405020303" pitchFamily="18" charset="0"/>
              </a:rPr>
              <a:t>This dataset dives into how working remotely affects stress levels, work-life balance, and mental health across various industries and regions.</a:t>
            </a:r>
          </a:p>
          <a:p>
            <a:pPr algn="l" fontAlgn="base"/>
            <a:r>
              <a:rPr lang="en-US" sz="2000" b="0" i="0" dirty="0">
                <a:solidFill>
                  <a:schemeClr val="tx1"/>
                </a:solidFill>
                <a:effectLst/>
                <a:latin typeface="Georgia" panose="02040502050405020303" pitchFamily="18" charset="0"/>
              </a:rPr>
              <a:t>With 5,000 records collected from employees worldwide, this dataset provides valuable insights into key areas like work location (remote, hybrid, onsite), stress levels, access to mental health resources, and job satisfaction. </a:t>
            </a:r>
            <a:endParaRPr lang="en-IN" sz="2000" dirty="0">
              <a:latin typeface="Georgia" panose="02040502050405020303" pitchFamily="18" charset="0"/>
            </a:endParaRPr>
          </a:p>
        </p:txBody>
      </p:sp>
    </p:spTree>
    <p:extLst>
      <p:ext uri="{BB962C8B-B14F-4D97-AF65-F5344CB8AC3E}">
        <p14:creationId xmlns:p14="http://schemas.microsoft.com/office/powerpoint/2010/main" val="2240094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210A7-E741-2A0B-F1B7-8FFD2DBBDC3B}"/>
              </a:ext>
            </a:extLst>
          </p:cNvPr>
          <p:cNvSpPr>
            <a:spLocks noGrp="1"/>
          </p:cNvSpPr>
          <p:nvPr>
            <p:ph type="title"/>
          </p:nvPr>
        </p:nvSpPr>
        <p:spPr>
          <a:xfrm>
            <a:off x="2297090" y="2452910"/>
            <a:ext cx="8911687" cy="2804890"/>
          </a:xfrm>
        </p:spPr>
        <p:txBody>
          <a:bodyPr>
            <a:normAutofit/>
          </a:bodyPr>
          <a:lstStyle/>
          <a:p>
            <a:pPr algn="ctr"/>
            <a:r>
              <a:rPr lang="en-US" sz="4400" dirty="0">
                <a:latin typeface="Georgia" panose="02040502050405020303" pitchFamily="18" charset="0"/>
              </a:rPr>
              <a:t>Analyzing the data with the help of various visuals</a:t>
            </a:r>
            <a:endParaRPr lang="en-IN" sz="4400" dirty="0"/>
          </a:p>
        </p:txBody>
      </p:sp>
    </p:spTree>
    <p:extLst>
      <p:ext uri="{BB962C8B-B14F-4D97-AF65-F5344CB8AC3E}">
        <p14:creationId xmlns:p14="http://schemas.microsoft.com/office/powerpoint/2010/main" val="20278114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F23C9-5B6B-BC1D-57AA-66009D20A335}"/>
              </a:ext>
            </a:extLst>
          </p:cNvPr>
          <p:cNvSpPr>
            <a:spLocks noGrp="1"/>
          </p:cNvSpPr>
          <p:nvPr>
            <p:ph type="title"/>
          </p:nvPr>
        </p:nvSpPr>
        <p:spPr>
          <a:xfrm>
            <a:off x="2073547" y="624110"/>
            <a:ext cx="9431066" cy="559232"/>
          </a:xfrm>
        </p:spPr>
        <p:txBody>
          <a:bodyPr>
            <a:normAutofit fontScale="90000"/>
          </a:bodyPr>
          <a:lstStyle/>
          <a:p>
            <a:pPr algn="ctr"/>
            <a:r>
              <a:rPr lang="en-US" sz="2700" dirty="0">
                <a:latin typeface="Georgia" panose="02040502050405020303" pitchFamily="18" charset="0"/>
              </a:rPr>
              <a:t>Column Chart</a:t>
            </a:r>
            <a:br>
              <a:rPr lang="en-US" sz="2400" dirty="0">
                <a:latin typeface="Georgia" panose="02040502050405020303" pitchFamily="18" charset="0"/>
              </a:rPr>
            </a:br>
            <a:endParaRPr lang="en-IN" sz="2400" dirty="0">
              <a:latin typeface="Georgia" panose="02040502050405020303" pitchFamily="18" charset="0"/>
            </a:endParaRPr>
          </a:p>
        </p:txBody>
      </p:sp>
      <p:sp>
        <p:nvSpPr>
          <p:cNvPr id="12" name="Title 1">
            <a:extLst>
              <a:ext uri="{FF2B5EF4-FFF2-40B4-BE49-F238E27FC236}">
                <a16:creationId xmlns:a16="http://schemas.microsoft.com/office/drawing/2014/main" id="{067F8768-E45C-46E5-8458-B89AE7813EF4}"/>
              </a:ext>
            </a:extLst>
          </p:cNvPr>
          <p:cNvSpPr txBox="1">
            <a:spLocks/>
          </p:cNvSpPr>
          <p:nvPr/>
        </p:nvSpPr>
        <p:spPr>
          <a:xfrm>
            <a:off x="2073547" y="1344708"/>
            <a:ext cx="9431066" cy="847164"/>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2000" dirty="0">
                <a:latin typeface="Georgia" panose="02040502050405020303" pitchFamily="18" charset="0"/>
              </a:rPr>
              <a:t>Column Chart presenting the count of employees that are satisfied, unsatisfied, or are neutral with the remote location</a:t>
            </a:r>
            <a:endParaRPr lang="en-IN" sz="2000" dirty="0">
              <a:latin typeface="Georgia" panose="02040502050405020303" pitchFamily="18" charset="0"/>
            </a:endParaRPr>
          </a:p>
        </p:txBody>
      </p:sp>
      <p:pic>
        <p:nvPicPr>
          <p:cNvPr id="4" name="Picture 3">
            <a:extLst>
              <a:ext uri="{FF2B5EF4-FFF2-40B4-BE49-F238E27FC236}">
                <a16:creationId xmlns:a16="http://schemas.microsoft.com/office/drawing/2014/main" id="{9E0DE12C-2612-EBA3-92A8-1BF77A838B92}"/>
              </a:ext>
            </a:extLst>
          </p:cNvPr>
          <p:cNvPicPr>
            <a:picLocks noChangeAspect="1"/>
          </p:cNvPicPr>
          <p:nvPr/>
        </p:nvPicPr>
        <p:blipFill>
          <a:blip r:embed="rId2"/>
          <a:stretch>
            <a:fillRect/>
          </a:stretch>
        </p:blipFill>
        <p:spPr>
          <a:xfrm>
            <a:off x="2073547" y="2353238"/>
            <a:ext cx="9326277" cy="4439270"/>
          </a:xfrm>
          <a:prstGeom prst="rect">
            <a:avLst/>
          </a:prstGeom>
        </p:spPr>
      </p:pic>
    </p:spTree>
    <p:extLst>
      <p:ext uri="{BB962C8B-B14F-4D97-AF65-F5344CB8AC3E}">
        <p14:creationId xmlns:p14="http://schemas.microsoft.com/office/powerpoint/2010/main" val="12173357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A43E8-6291-D3C6-C1A7-367C476B739F}"/>
              </a:ext>
            </a:extLst>
          </p:cNvPr>
          <p:cNvSpPr>
            <a:spLocks noGrp="1"/>
          </p:cNvSpPr>
          <p:nvPr>
            <p:ph type="title"/>
          </p:nvPr>
        </p:nvSpPr>
        <p:spPr>
          <a:xfrm>
            <a:off x="2592925" y="624110"/>
            <a:ext cx="8911687" cy="586125"/>
          </a:xfrm>
        </p:spPr>
        <p:txBody>
          <a:bodyPr>
            <a:normAutofit/>
          </a:bodyPr>
          <a:lstStyle/>
          <a:p>
            <a:pPr algn="ctr"/>
            <a:r>
              <a:rPr lang="en-US" sz="2400" dirty="0">
                <a:latin typeface="Georgia" panose="02040502050405020303" pitchFamily="18" charset="0"/>
              </a:rPr>
              <a:t>Pie Chart</a:t>
            </a:r>
            <a:endParaRPr lang="en-IN" sz="2400" dirty="0">
              <a:latin typeface="Georgia" panose="02040502050405020303" pitchFamily="18" charset="0"/>
            </a:endParaRPr>
          </a:p>
        </p:txBody>
      </p:sp>
      <p:pic>
        <p:nvPicPr>
          <p:cNvPr id="5" name="Content Placeholder 4">
            <a:extLst>
              <a:ext uri="{FF2B5EF4-FFF2-40B4-BE49-F238E27FC236}">
                <a16:creationId xmlns:a16="http://schemas.microsoft.com/office/drawing/2014/main" id="{FF218D1E-53AA-707D-A14E-A5334F69E8EE}"/>
              </a:ext>
            </a:extLst>
          </p:cNvPr>
          <p:cNvPicPr>
            <a:picLocks noGrp="1" noChangeAspect="1"/>
          </p:cNvPicPr>
          <p:nvPr>
            <p:ph idx="1"/>
          </p:nvPr>
        </p:nvPicPr>
        <p:blipFill>
          <a:blip r:embed="rId2"/>
          <a:srcRect l="18088" r="18885"/>
          <a:stretch/>
        </p:blipFill>
        <p:spPr>
          <a:xfrm>
            <a:off x="3993776" y="2133600"/>
            <a:ext cx="4881284" cy="4446044"/>
          </a:xfrm>
        </p:spPr>
      </p:pic>
      <p:sp>
        <p:nvSpPr>
          <p:cNvPr id="8" name="Title 1">
            <a:extLst>
              <a:ext uri="{FF2B5EF4-FFF2-40B4-BE49-F238E27FC236}">
                <a16:creationId xmlns:a16="http://schemas.microsoft.com/office/drawing/2014/main" id="{96ACBC84-06EB-A1BE-6216-2AC7ABDA4B8B}"/>
              </a:ext>
            </a:extLst>
          </p:cNvPr>
          <p:cNvSpPr txBox="1">
            <a:spLocks/>
          </p:cNvSpPr>
          <p:nvPr/>
        </p:nvSpPr>
        <p:spPr>
          <a:xfrm>
            <a:off x="2592925" y="1210235"/>
            <a:ext cx="8911687" cy="58612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a:latin typeface="Georgia" panose="02040502050405020303" pitchFamily="18" charset="0"/>
              </a:rPr>
              <a:t>A Pie Chart Showing the percentage of employees from each region/country</a:t>
            </a:r>
            <a:endParaRPr lang="en-IN" sz="2000" dirty="0">
              <a:latin typeface="Georgia" panose="02040502050405020303" pitchFamily="18" charset="0"/>
            </a:endParaRPr>
          </a:p>
        </p:txBody>
      </p:sp>
    </p:spTree>
    <p:extLst>
      <p:ext uri="{BB962C8B-B14F-4D97-AF65-F5344CB8AC3E}">
        <p14:creationId xmlns:p14="http://schemas.microsoft.com/office/powerpoint/2010/main" val="19618396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3EB86-C856-7FD3-528F-C57AF745D7AD}"/>
              </a:ext>
            </a:extLst>
          </p:cNvPr>
          <p:cNvSpPr>
            <a:spLocks noGrp="1"/>
          </p:cNvSpPr>
          <p:nvPr>
            <p:ph type="title"/>
          </p:nvPr>
        </p:nvSpPr>
        <p:spPr>
          <a:xfrm>
            <a:off x="2592925" y="624110"/>
            <a:ext cx="8911687" cy="532337"/>
          </a:xfrm>
        </p:spPr>
        <p:txBody>
          <a:bodyPr>
            <a:normAutofit/>
          </a:bodyPr>
          <a:lstStyle/>
          <a:p>
            <a:pPr algn="ctr"/>
            <a:r>
              <a:rPr lang="en-IN" sz="2400" dirty="0">
                <a:latin typeface="Georgia" panose="02040502050405020303" pitchFamily="18" charset="0"/>
              </a:rPr>
              <a:t>Bar Chart</a:t>
            </a:r>
          </a:p>
        </p:txBody>
      </p:sp>
      <p:sp>
        <p:nvSpPr>
          <p:cNvPr id="6" name="Title 1">
            <a:extLst>
              <a:ext uri="{FF2B5EF4-FFF2-40B4-BE49-F238E27FC236}">
                <a16:creationId xmlns:a16="http://schemas.microsoft.com/office/drawing/2014/main" id="{BF21FCBC-C8D0-D033-7265-9719BD46DA85}"/>
              </a:ext>
            </a:extLst>
          </p:cNvPr>
          <p:cNvSpPr txBox="1">
            <a:spLocks/>
          </p:cNvSpPr>
          <p:nvPr/>
        </p:nvSpPr>
        <p:spPr>
          <a:xfrm>
            <a:off x="2704984" y="1156448"/>
            <a:ext cx="8911687" cy="672352"/>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2000" dirty="0">
                <a:latin typeface="Georgia" panose="02040502050405020303" pitchFamily="18" charset="0"/>
              </a:rPr>
              <a:t>A Bar Chart showing stress level wise employee distribution</a:t>
            </a:r>
            <a:endParaRPr lang="en-IN" sz="2000" dirty="0">
              <a:latin typeface="Georgia" panose="02040502050405020303" pitchFamily="18" charset="0"/>
            </a:endParaRPr>
          </a:p>
        </p:txBody>
      </p:sp>
      <p:pic>
        <p:nvPicPr>
          <p:cNvPr id="8" name="Picture 7">
            <a:extLst>
              <a:ext uri="{FF2B5EF4-FFF2-40B4-BE49-F238E27FC236}">
                <a16:creationId xmlns:a16="http://schemas.microsoft.com/office/drawing/2014/main" id="{F78EEA2E-E62A-8A6D-BA7C-E3D895C3631F}"/>
              </a:ext>
            </a:extLst>
          </p:cNvPr>
          <p:cNvPicPr>
            <a:picLocks noChangeAspect="1"/>
          </p:cNvPicPr>
          <p:nvPr/>
        </p:nvPicPr>
        <p:blipFill>
          <a:blip r:embed="rId2"/>
          <a:srcRect t="2330"/>
          <a:stretch/>
        </p:blipFill>
        <p:spPr>
          <a:xfrm>
            <a:off x="2949952" y="2057402"/>
            <a:ext cx="7821116" cy="4508192"/>
          </a:xfrm>
          <a:prstGeom prst="rect">
            <a:avLst/>
          </a:prstGeom>
        </p:spPr>
      </p:pic>
    </p:spTree>
    <p:extLst>
      <p:ext uri="{BB962C8B-B14F-4D97-AF65-F5344CB8AC3E}">
        <p14:creationId xmlns:p14="http://schemas.microsoft.com/office/powerpoint/2010/main" val="3133096519"/>
      </p:ext>
    </p:extLst>
  </p:cSld>
  <p:clrMapOvr>
    <a:masterClrMapping/>
  </p:clrMapOvr>
</p:sld>
</file>

<file path=ppt/theme/theme1.xml><?xml version="1.0" encoding="utf-8"?>
<a:theme xmlns:a="http://schemas.openxmlformats.org/drawingml/2006/main" name="Wisp">
  <a:themeElements>
    <a:clrScheme name="Red Violet">
      <a:dk1>
        <a:sysClr val="windowText" lastClr="000000"/>
      </a:dk1>
      <a:lt1>
        <a:sysClr val="window" lastClr="FFFFFF"/>
      </a:lt1>
      <a:dk2>
        <a:srgbClr val="454551"/>
      </a:dk2>
      <a:lt2>
        <a:srgbClr val="D8D9DC"/>
      </a:lt2>
      <a:accent1>
        <a:srgbClr val="E32D91"/>
      </a:accent1>
      <a:accent2>
        <a:srgbClr val="C830CC"/>
      </a:accent2>
      <a:accent3>
        <a:srgbClr val="4EA6DC"/>
      </a:accent3>
      <a:accent4>
        <a:srgbClr val="4775E7"/>
      </a:accent4>
      <a:accent5>
        <a:srgbClr val="8971E1"/>
      </a:accent5>
      <a:accent6>
        <a:srgbClr val="D54773"/>
      </a:accent6>
      <a:hlink>
        <a:srgbClr val="6B9F25"/>
      </a:hlink>
      <a:folHlink>
        <a:srgbClr val="8C8C8C"/>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F20B7C8E-B819-43F3-AAF9-EE50B1A83630}"/>
    </a:ext>
  </a:extLst>
</a:theme>
</file>

<file path=docProps/app.xml><?xml version="1.0" encoding="utf-8"?>
<Properties xmlns="http://schemas.openxmlformats.org/officeDocument/2006/extended-properties" xmlns:vt="http://schemas.openxmlformats.org/officeDocument/2006/docPropsVTypes">
  <Template>Wisp</Template>
  <TotalTime>568</TotalTime>
  <Words>515</Words>
  <Application>Microsoft Office PowerPoint</Application>
  <PresentationFormat>Widescreen</PresentationFormat>
  <Paragraphs>49</Paragraphs>
  <Slides>20</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Algerian</vt:lpstr>
      <vt:lpstr>Arial</vt:lpstr>
      <vt:lpstr>Century Gothic</vt:lpstr>
      <vt:lpstr>Georgia</vt:lpstr>
      <vt:lpstr>Wingdings 3</vt:lpstr>
      <vt:lpstr>Wisp</vt:lpstr>
      <vt:lpstr>IMPACT OF REMOTE WORK ON MENTAL HEALTH</vt:lpstr>
      <vt:lpstr>Agenda:</vt:lpstr>
      <vt:lpstr>What is Tableau?</vt:lpstr>
      <vt:lpstr>What are the key features of tableau?</vt:lpstr>
      <vt:lpstr>Overview of Data</vt:lpstr>
      <vt:lpstr>Analyzing the data with the help of various visuals</vt:lpstr>
      <vt:lpstr>Column Chart </vt:lpstr>
      <vt:lpstr>Pie Chart</vt:lpstr>
      <vt:lpstr>Bar Chart</vt:lpstr>
      <vt:lpstr>Column Chart</vt:lpstr>
      <vt:lpstr>Tree-map Chart</vt:lpstr>
      <vt:lpstr>Pie Chart</vt:lpstr>
      <vt:lpstr>Bar Chart</vt:lpstr>
      <vt:lpstr>Donut Chart</vt:lpstr>
      <vt:lpstr>Bar Chart</vt:lpstr>
      <vt:lpstr>Dashboard is a single page, often called as canvas that uses visualizations to tell the story of your data </vt:lpstr>
      <vt:lpstr>PowerPoint Presentation</vt:lpstr>
      <vt:lpstr>PowerPoint Presentation</vt:lpstr>
      <vt:lpstr>Insights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Snehal Kore</dc:creator>
  <cp:lastModifiedBy>Snehal Kore</cp:lastModifiedBy>
  <cp:revision>20</cp:revision>
  <dcterms:created xsi:type="dcterms:W3CDTF">2024-09-27T13:54:18Z</dcterms:created>
  <dcterms:modified xsi:type="dcterms:W3CDTF">2024-10-11T10:22:19Z</dcterms:modified>
</cp:coreProperties>
</file>

<file path=docProps/thumbnail.jpeg>
</file>